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1" r:id="rId3"/>
    <p:sldId id="280" r:id="rId4"/>
    <p:sldId id="260" r:id="rId5"/>
    <p:sldId id="261" r:id="rId6"/>
    <p:sldId id="277" r:id="rId7"/>
    <p:sldId id="257" r:id="rId8"/>
    <p:sldId id="258" r:id="rId9"/>
    <p:sldId id="263" r:id="rId10"/>
    <p:sldId id="262" r:id="rId11"/>
    <p:sldId id="259" r:id="rId12"/>
    <p:sldId id="264" r:id="rId13"/>
    <p:sldId id="265" r:id="rId14"/>
    <p:sldId id="266" r:id="rId15"/>
    <p:sldId id="267" r:id="rId16"/>
    <p:sldId id="278" r:id="rId17"/>
    <p:sldId id="268" r:id="rId18"/>
    <p:sldId id="270" r:id="rId19"/>
    <p:sldId id="271" r:id="rId20"/>
    <p:sldId id="269" r:id="rId21"/>
    <p:sldId id="272" r:id="rId22"/>
    <p:sldId id="273" r:id="rId23"/>
    <p:sldId id="279" r:id="rId24"/>
    <p:sldId id="282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056AE-EC03-4B16-86A6-EDCDAA71969B}" v="192" dt="2019-12-28T05:01:09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2E7F-3760-456D-BFE0-7FF7898C4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C3B6A-6AE2-4BF3-9B33-20A49A719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6B25-6BC9-41B8-8E97-3F457A81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10F9-A8D8-4E46-8DC5-DA52FE88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83C3F-19DF-4FA1-BD3C-E8C3C042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05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68CC-92B5-4D9E-BEFE-49E1F90E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17059-A36A-4721-884E-E780BB2F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966D3-A717-4B14-953C-20DB5800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FF3B-699F-4076-8E53-BAB00A9A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6AC5B-4D40-477F-A850-53EFD1E9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1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6D71B-402C-41A1-9878-4C33CD4B5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9E248-14DE-49C1-8923-776F6935B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8CE9-DF73-44FC-90EE-5EA269FC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D5AC-7211-4947-BC54-1314FD01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805BF-A6B1-4F82-AA87-A8D9ECBE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54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513A-04E2-44E7-90FE-7B754A1C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36DF-E8ED-4CBE-853B-642B7BCE2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217F-DBC1-420F-8266-6AD34140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2465-F8A5-442A-81B7-5FCE002B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537C-46E9-4A04-9A74-4247EED6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78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E4A3-28A0-4B3C-B344-2A765290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55AD9-8B58-421A-8AEC-B9E35E7D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32E5-7C87-40B7-BB68-E1A7793D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59D43-10A9-4158-A922-6C6F0E03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D44A-4EAF-45DA-A65F-BD71870F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5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F20A-E86A-4478-9DE4-B0438182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5372-20E6-459E-8ADF-7C3A389D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70493-CBDA-408F-9AD8-55952457E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C619B-D245-418A-BB27-5BC0A441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E00DA-73DB-4D1D-8BC6-DB84E946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1A0A0-66CE-438A-B16F-DCAF7A1D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5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F923-31FE-4887-AB54-49AA5253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7AD7-7AF3-4613-BD17-A5196F686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36AB1-0CCD-4F8D-A8F2-5ED390317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C1A33-6893-443F-8A8D-B5FEE2CF4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A22C-CE85-4FE7-98CD-385E5EED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49F9B-AD16-48AA-9928-B2776457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4327D-BC09-46BD-9204-7315F42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6A044-9C6D-4D13-A037-BE2CD41F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4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92C0-52A7-4251-A05D-386F0A30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67A6B-168D-44D9-B6AF-3B061252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2BF5F-C678-47CC-8656-42A7CF90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B26AE-F2CE-46EE-8FEF-C28CE795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5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32E94-1DA9-4CA6-A59E-58D76B70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88DC6-4A61-4857-B1B8-4F532829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8BC43-66A5-4A88-8462-B6D533D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6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E35E-253D-4357-99B5-6CEE1E8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E760-9021-4698-9798-20E8C5A8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B0400-1465-470E-80B7-5CC3EC5C7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F0062-B2E2-4F1F-8459-F0F93037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6CD6C-B5ED-4936-A0CC-EA4ED1CB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854-E2A7-4C09-B215-50BB540C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36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97D4-4B34-4C21-96C8-90859A5A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860CD-FAFB-4BDE-8444-DD6237A8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F7F32-2994-48F1-B503-E455CAC28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1B970-04EC-4638-B6A6-E19E4846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FB9F6-DB78-49BC-990F-A54B4D1F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CD981-8DCB-4549-968A-BB791DAC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F206D-3C68-4F41-957C-7E799CBF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D0AE6-A553-47B9-B860-FCAD3ACC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3EF90-B3C7-4CD2-86EA-271C2C52D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B8B0-ACAD-4381-9AB3-965BE4086C3F}" type="datetimeFigureOut">
              <a:rPr lang="en-AU" smtClean="0"/>
              <a:t>29/12/2019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6B2E2-5891-4AA3-8995-77DB57D80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EF7F-8C90-4837-B97D-FEDDB3A5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0C04-1D48-4D91-A2E5-F47DC43942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6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5%BF%A0%E8%AA%A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18E65-5819-4FFD-9549-500CE244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6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 dirty="0"/>
              <a:t>最妙的道</a:t>
            </a:r>
            <a:r>
              <a:rPr lang="en-US" altLang="zh-CN" sz="7200" dirty="0"/>
              <a:t>---</a:t>
            </a:r>
            <a:r>
              <a:rPr lang="zh-CN" altLang="en-US" sz="7200" dirty="0"/>
              <a:t>爱</a:t>
            </a:r>
            <a:endParaRPr lang="en-AU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58D2-5901-4FDF-A081-1EF86294CC77}"/>
              </a:ext>
            </a:extLst>
          </p:cNvPr>
          <p:cNvSpPr txBox="1"/>
          <p:nvPr/>
        </p:nvSpPr>
        <p:spPr>
          <a:xfrm>
            <a:off x="2057400" y="3873500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哥林多前书</a:t>
            </a:r>
            <a:r>
              <a:rPr lang="en-US" altLang="zh-CN" sz="3600" dirty="0"/>
              <a:t>13</a:t>
            </a:r>
            <a:r>
              <a:rPr lang="zh-CN" altLang="en-US" sz="3600" dirty="0"/>
              <a:t>：</a:t>
            </a:r>
            <a:r>
              <a:rPr lang="en-US" altLang="zh-CN" sz="3600" dirty="0"/>
              <a:t>1-13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63288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9B84F-D786-4D57-B40B-53E9DF3A8BAF}"/>
              </a:ext>
            </a:extLst>
          </p:cNvPr>
          <p:cNvSpPr/>
          <p:nvPr/>
        </p:nvSpPr>
        <p:spPr>
          <a:xfrm>
            <a:off x="472439" y="134284"/>
            <a:ext cx="1142438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爱永不止息；而先知信息将被废弃，方言将会停止，知识将被废弃。因为我们现在所知道的只是局部；作先知宣讲的也只是局部；等那完全的来到，这局部的就会被废弃了。</a:t>
            </a:r>
          </a:p>
          <a:p>
            <a:r>
              <a:rPr lang="zh-CN" altLang="en-US" sz="4000" dirty="0"/>
              <a:t>我作孩子的时候， 说话像孩子，心思像孩子， 想法像孩子；到长大成人，就把孩子的事都丢弃。</a:t>
            </a:r>
          </a:p>
          <a:p>
            <a:r>
              <a:rPr lang="zh-CN" altLang="en-US" sz="4000" dirty="0"/>
              <a:t>我们现在是用镜子观看， 隐晦不清， 到那时就要面对面了。  我现在所知道的只是局部，到那时就完全知道， 好像主完全知道我一样。</a:t>
            </a:r>
          </a:p>
          <a:p>
            <a:r>
              <a:rPr lang="zh-CN" altLang="en-US" sz="4000" dirty="0"/>
              <a:t>现在存留的有信、望、爱这三样， 其中最大的是爱。</a:t>
            </a:r>
          </a:p>
        </p:txBody>
      </p:sp>
    </p:spTree>
    <p:extLst>
      <p:ext uri="{BB962C8B-B14F-4D97-AF65-F5344CB8AC3E}">
        <p14:creationId xmlns:p14="http://schemas.microsoft.com/office/powerpoint/2010/main" val="37238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4BE0-97C7-4393-9AD2-618EC8EC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60910"/>
            <a:ext cx="10515600" cy="6574053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+mn-lt"/>
                <a:ea typeface="+mn-ea"/>
                <a:cs typeface="+mn-cs"/>
              </a:rPr>
              <a:t>1.	13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：</a:t>
            </a:r>
            <a:r>
              <a:rPr lang="en-US" altLang="zh-CN" sz="5400" dirty="0">
                <a:latin typeface="+mn-lt"/>
                <a:ea typeface="+mn-ea"/>
                <a:cs typeface="+mn-cs"/>
              </a:rPr>
              <a:t>1-3     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没有爱， 所有的</a:t>
            </a:r>
            <a:r>
              <a:rPr lang="zh-CN" altLang="en-US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恩赐， </a:t>
            </a:r>
            <a:br>
              <a:rPr lang="en-AU" altLang="zh-CN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AU" altLang="zh-CN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	</a:t>
            </a:r>
            <a:r>
              <a:rPr lang="zh-CN" altLang="en-US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知识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都没有益处</a:t>
            </a:r>
            <a:br>
              <a:rPr lang="en-AU" altLang="zh-CN" sz="5400" dirty="0">
                <a:latin typeface="+mn-lt"/>
                <a:ea typeface="+mn-ea"/>
                <a:cs typeface="+mn-cs"/>
              </a:rPr>
            </a:br>
            <a:br>
              <a:rPr lang="zh-CN" altLang="en-US" sz="5400" dirty="0">
                <a:latin typeface="+mn-lt"/>
                <a:ea typeface="+mn-ea"/>
                <a:cs typeface="+mn-cs"/>
              </a:rPr>
            </a:br>
            <a:r>
              <a:rPr lang="en-US" altLang="zh-CN" sz="5400" dirty="0">
                <a:latin typeface="+mn-lt"/>
                <a:ea typeface="+mn-ea"/>
                <a:cs typeface="+mn-cs"/>
              </a:rPr>
              <a:t>2.	13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：</a:t>
            </a:r>
            <a:r>
              <a:rPr lang="en-US" altLang="zh-CN" sz="5400" dirty="0">
                <a:latin typeface="+mn-lt"/>
                <a:ea typeface="+mn-ea"/>
                <a:cs typeface="+mn-cs"/>
              </a:rPr>
              <a:t>4-7   </a:t>
            </a:r>
            <a:r>
              <a:rPr lang="zh-CN" altLang="en-US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爱的特质和表现</a:t>
            </a:r>
            <a:br>
              <a:rPr lang="en-AU" altLang="zh-CN" sz="5400" dirty="0">
                <a:latin typeface="+mn-lt"/>
                <a:ea typeface="+mn-ea"/>
                <a:cs typeface="+mn-cs"/>
              </a:rPr>
            </a:br>
            <a:br>
              <a:rPr lang="zh-CN" altLang="en-US" sz="5400" dirty="0">
                <a:latin typeface="+mn-lt"/>
                <a:ea typeface="+mn-ea"/>
                <a:cs typeface="+mn-cs"/>
              </a:rPr>
            </a:br>
            <a:r>
              <a:rPr lang="en-US" altLang="zh-CN" sz="5400" dirty="0">
                <a:latin typeface="+mn-lt"/>
                <a:ea typeface="+mn-ea"/>
                <a:cs typeface="+mn-cs"/>
              </a:rPr>
              <a:t>3.	13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：</a:t>
            </a:r>
            <a:r>
              <a:rPr lang="en-US" altLang="zh-CN" sz="5400" dirty="0">
                <a:latin typeface="+mn-lt"/>
                <a:ea typeface="+mn-ea"/>
                <a:cs typeface="+mn-cs"/>
              </a:rPr>
              <a:t>8-13   </a:t>
            </a:r>
            <a:r>
              <a:rPr lang="zh-CN" altLang="en-US" sz="5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恩赐，知识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是有限的， </a:t>
            </a:r>
            <a:br>
              <a:rPr lang="en-AU" altLang="zh-CN" sz="5400" dirty="0">
                <a:latin typeface="+mn-lt"/>
                <a:ea typeface="+mn-ea"/>
                <a:cs typeface="+mn-cs"/>
              </a:rPr>
            </a:br>
            <a:r>
              <a:rPr lang="en-AU" altLang="zh-CN" sz="5400" dirty="0">
                <a:latin typeface="+mn-lt"/>
                <a:ea typeface="+mn-ea"/>
                <a:cs typeface="+mn-cs"/>
              </a:rPr>
              <a:t>				</a:t>
            </a:r>
            <a:r>
              <a:rPr lang="zh-CN" altLang="en-US" sz="5400" dirty="0">
                <a:latin typeface="+mn-lt"/>
                <a:ea typeface="+mn-ea"/>
                <a:cs typeface="+mn-cs"/>
              </a:rPr>
              <a:t>爱是永存的</a:t>
            </a:r>
            <a:br>
              <a:rPr lang="zh-CN" altLang="en-US" dirty="0"/>
            </a:b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453DD-013C-4538-8878-111B51D04D24}"/>
              </a:ext>
            </a:extLst>
          </p:cNvPr>
          <p:cNvSpPr txBox="1"/>
          <p:nvPr/>
        </p:nvSpPr>
        <p:spPr>
          <a:xfrm>
            <a:off x="1168266" y="327259"/>
            <a:ext cx="9855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+mj-lt"/>
                <a:ea typeface="+mj-ea"/>
                <a:cs typeface="+mj-cs"/>
              </a:rPr>
              <a:t>哥林多前书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13</a:t>
            </a:r>
            <a:r>
              <a:rPr lang="zh-CN" altLang="en-US" sz="4400" dirty="0">
                <a:latin typeface="+mj-lt"/>
                <a:ea typeface="+mj-ea"/>
                <a:cs typeface="+mj-cs"/>
              </a:rPr>
              <a:t>章的结构</a:t>
            </a:r>
            <a:endParaRPr lang="en-AU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084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607B-7A88-4139-B69D-B29C2315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第一部分：没有爱， 所有的恩赐，知</a:t>
            </a:r>
            <a:br>
              <a:rPr lang="zh-CN" altLang="en-US" dirty="0"/>
            </a:br>
            <a:r>
              <a:rPr lang="zh-CN" altLang="en-US" dirty="0"/>
              <a:t>			识都没有益处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B3DD-5FA3-4AF4-B268-AA2D31FCB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5400" dirty="0"/>
              <a:t>1.</a:t>
            </a:r>
            <a:r>
              <a:rPr lang="en-US" altLang="zh-CN" dirty="0"/>
              <a:t>	</a:t>
            </a:r>
            <a:r>
              <a:rPr lang="zh-CN" altLang="en-US" sz="5400" dirty="0"/>
              <a:t>说方言</a:t>
            </a:r>
          </a:p>
          <a:p>
            <a:pPr marL="914400" indent="-914400">
              <a:buAutoNum type="arabicPeriod" startAt="2"/>
            </a:pPr>
            <a:r>
              <a:rPr lang="zh-CN" altLang="en-US" sz="5400" dirty="0"/>
              <a:t>先知讲道之能， 明白各样的奥</a:t>
            </a:r>
            <a:endParaRPr lang="en-AU" altLang="zh-CN" sz="5400" dirty="0"/>
          </a:p>
          <a:p>
            <a:pPr marL="0" indent="0">
              <a:buNone/>
            </a:pPr>
            <a:r>
              <a:rPr lang="en-AU" altLang="zh-CN" sz="5400" dirty="0"/>
              <a:t>	</a:t>
            </a:r>
            <a:r>
              <a:rPr lang="zh-CN" altLang="en-US" sz="5400" dirty="0"/>
              <a:t>秘， 知识，且有全备的信</a:t>
            </a:r>
          </a:p>
          <a:p>
            <a:pPr marL="0" indent="0">
              <a:buNone/>
            </a:pPr>
            <a:r>
              <a:rPr lang="en-US" altLang="zh-CN" sz="5400" dirty="0"/>
              <a:t>3.	</a:t>
            </a:r>
            <a:r>
              <a:rPr lang="zh-CN" altLang="en-US" sz="5400" dirty="0"/>
              <a:t>施舍别人， 甚至舍己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475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DF3BEF5D-816D-4F51-A029-0243943F4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2350E-43AE-463B-8591-446FF070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3881313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dirty="0"/>
              <a:t>The priestess Pythia at the Delphic Oracle</a:t>
            </a:r>
            <a:endParaRPr lang="en-US" sz="480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5FB57D7-9D67-4211-B2FF-97270ED27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-1" b="-1"/>
          <a:stretch/>
        </p:blipFill>
        <p:spPr bwMode="auto">
          <a:xfrm>
            <a:off x="5927650" y="680965"/>
            <a:ext cx="5434927" cy="54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85EE6CD-C61E-4F22-9787-1ADF1D3EB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7774" y="678699"/>
            <a:ext cx="823464" cy="5434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6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3D5EF-13F6-4D6D-A8E9-3E454C9F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97" y="920850"/>
            <a:ext cx="10644739" cy="5171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4800" dirty="0"/>
              <a:t>如果我用人</a:t>
            </a:r>
            <a:r>
              <a:rPr lang="zh-CN" altLang="en-US" sz="4800" dirty="0">
                <a:solidFill>
                  <a:srgbClr val="FF0000"/>
                </a:solidFill>
              </a:rPr>
              <a:t>和</a:t>
            </a:r>
            <a:r>
              <a:rPr lang="zh-CN" altLang="en-US" sz="4800" dirty="0"/>
              <a:t>天使的</a:t>
            </a:r>
            <a:r>
              <a:rPr lang="zh-CN" altLang="en-US" sz="4800" dirty="0">
                <a:solidFill>
                  <a:srgbClr val="FF0000"/>
                </a:solidFill>
              </a:rPr>
              <a:t>方言</a:t>
            </a:r>
            <a:r>
              <a:rPr lang="zh-CN" altLang="en-US" sz="4800" dirty="0"/>
              <a:t>说话</a:t>
            </a:r>
            <a:endParaRPr lang="en-AU" altLang="zh-CN" sz="4800" dirty="0"/>
          </a:p>
          <a:p>
            <a:pPr marL="0" indent="0">
              <a:buNone/>
            </a:pPr>
            <a:endParaRPr lang="en-AU" sz="4800" dirty="0"/>
          </a:p>
          <a:p>
            <a:pPr marL="914400" indent="-914400">
              <a:buAutoNum type="arabicPeriod"/>
            </a:pPr>
            <a:r>
              <a:rPr lang="en-AU" sz="4800" dirty="0"/>
              <a:t>Tongues of men  </a:t>
            </a:r>
            <a:r>
              <a:rPr lang="zh-CN" altLang="en-US" sz="4800" dirty="0"/>
              <a:t>人的语言</a:t>
            </a:r>
            <a:endParaRPr lang="en-AU" sz="4800" dirty="0"/>
          </a:p>
          <a:p>
            <a:pPr marL="914400" indent="-914400">
              <a:buAutoNum type="arabicPeriod"/>
            </a:pPr>
            <a:r>
              <a:rPr lang="en-AU" sz="4800" dirty="0"/>
              <a:t>Tongues of angels   </a:t>
            </a:r>
            <a:r>
              <a:rPr lang="zh-CN" altLang="en-US" sz="4800" dirty="0"/>
              <a:t>天使的语言</a:t>
            </a:r>
            <a:endParaRPr lang="en-AU" altLang="zh-CN" sz="4800" dirty="0"/>
          </a:p>
          <a:p>
            <a:pPr marL="0" indent="0">
              <a:buNone/>
            </a:pPr>
            <a:r>
              <a:rPr lang="en-AU" sz="4800" dirty="0"/>
              <a:t>	</a:t>
            </a:r>
            <a:r>
              <a:rPr lang="zh-CN" altLang="en-US" sz="4800" dirty="0"/>
              <a:t>和： </a:t>
            </a:r>
            <a:r>
              <a:rPr lang="en-AU" altLang="zh-CN" sz="4800" dirty="0"/>
              <a:t>Kai –</a:t>
            </a:r>
            <a:r>
              <a:rPr lang="zh-CN" altLang="en-US" sz="4800" dirty="0"/>
              <a:t>  有“甚至”的意思</a:t>
            </a:r>
            <a:endParaRPr lang="en-AU" altLang="zh-CN" sz="4800" dirty="0"/>
          </a:p>
          <a:p>
            <a:pPr marL="0" indent="0">
              <a:buNone/>
            </a:pPr>
            <a:endParaRPr lang="en-AU" altLang="zh-CN" sz="4800" dirty="0"/>
          </a:p>
          <a:p>
            <a:pPr marL="0" indent="0">
              <a:buNone/>
            </a:pPr>
            <a:r>
              <a:rPr lang="zh-CN" altLang="en-US" sz="3600" dirty="0"/>
              <a:t>如果我能说其他国的语言， 甚至不是人类的语言， 而</a:t>
            </a:r>
            <a:endParaRPr lang="en-AU" altLang="zh-CN" sz="3600" dirty="0"/>
          </a:p>
          <a:p>
            <a:pPr marL="0" indent="0">
              <a:buNone/>
            </a:pPr>
            <a:r>
              <a:rPr lang="zh-CN" altLang="en-US" sz="3600" dirty="0"/>
              <a:t>是天使的语言， 但我若没有爱， 就成了毫无意义的刺</a:t>
            </a:r>
            <a:endParaRPr lang="en-AU" altLang="zh-CN" sz="3600" dirty="0"/>
          </a:p>
          <a:p>
            <a:pPr marL="0" indent="0">
              <a:buNone/>
            </a:pPr>
            <a:r>
              <a:rPr lang="zh-CN" altLang="en-US" sz="3600" dirty="0"/>
              <a:t>耳的噪音了。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02774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ADDF-C3A3-4BA7-9272-BD97FB2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哥前 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28-31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2FD2-1A50-4BDC-A43D-D803A85E9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200" dirty="0"/>
              <a:t>神在教會所設立的：第一是使徒，第二是先知，第三是</a:t>
            </a:r>
            <a:endParaRPr lang="en-AU" altLang="zh-TW" sz="3200" dirty="0"/>
          </a:p>
          <a:p>
            <a:pPr marL="0" indent="0">
              <a:buNone/>
            </a:pPr>
            <a:r>
              <a:rPr lang="zh-TW" altLang="en-US" sz="3200" dirty="0"/>
              <a:t>教師，其次是行異能的，再次是得恩賜醫病的，幫助人的</a:t>
            </a:r>
            <a:endParaRPr lang="en-AU" altLang="zh-TW" sz="3200" dirty="0"/>
          </a:p>
          <a:p>
            <a:pPr marL="0" indent="0">
              <a:buNone/>
            </a:pPr>
            <a:r>
              <a:rPr lang="zh-TW" altLang="en-US" sz="3200" dirty="0"/>
              <a:t>，治理事的，說方言的。</a:t>
            </a:r>
          </a:p>
          <a:p>
            <a:pPr marL="0" indent="0">
              <a:buNone/>
            </a:pPr>
            <a:r>
              <a:rPr lang="zh-TW" altLang="en-US" sz="3200" dirty="0"/>
              <a:t>豈都是使徒嗎？豈都是先知嗎？豈都是教師嗎？豈都是</a:t>
            </a:r>
            <a:endParaRPr lang="en-AU" altLang="zh-TW" sz="3200" dirty="0"/>
          </a:p>
          <a:p>
            <a:pPr marL="0" indent="0">
              <a:buNone/>
            </a:pPr>
            <a:r>
              <a:rPr lang="zh-TW" altLang="en-US" sz="3200" dirty="0"/>
              <a:t>行異能的嗎？</a:t>
            </a:r>
          </a:p>
          <a:p>
            <a:pPr marL="0" indent="0">
              <a:buNone/>
            </a:pPr>
            <a:r>
              <a:rPr lang="zh-TW" altLang="en-US" sz="3200" dirty="0"/>
              <a:t>豈都是得恩醫病的嗎？豈都是說方言的嗎？豈都是翻方言的嗎？</a:t>
            </a:r>
          </a:p>
          <a:p>
            <a:pPr marL="0" indent="0">
              <a:buNone/>
            </a:pPr>
            <a:r>
              <a:rPr lang="zh-TW" altLang="en-US" sz="3200" dirty="0"/>
              <a:t>你們要切切的求那更大的恩賜。我現今把</a:t>
            </a:r>
            <a:r>
              <a:rPr lang="zh-TW" altLang="en-US" sz="3200" dirty="0">
                <a:solidFill>
                  <a:srgbClr val="FF0000"/>
                </a:solidFill>
              </a:rPr>
              <a:t>最妙的道</a:t>
            </a:r>
            <a:r>
              <a:rPr lang="zh-TW" altLang="en-US" sz="3200" dirty="0"/>
              <a:t>指示你們。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82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8E32-AC92-4820-AA0F-8CE40594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爱是什么？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5B3C-F161-4A75-AF05-044D8AC4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u="sng" dirty="0">
                <a:solidFill>
                  <a:srgbClr val="222222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爱是一种衍生自亲人之间的强烈关爱、</a:t>
            </a:r>
            <a:r>
              <a:rPr lang="zh-CN" altLang="en-US" sz="40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忠诚</a:t>
            </a:r>
            <a:r>
              <a:rPr lang="zh-CN" altLang="en-US" sz="4000" u="sng" dirty="0">
                <a:solidFill>
                  <a:srgbClr val="222222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及善意的情感与心理状</a:t>
            </a:r>
            <a:r>
              <a:rPr lang="zh-CN" altLang="en-US" sz="4000" u="sng" dirty="0">
                <a:solidFill>
                  <a:srgbClr val="222222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态</a:t>
            </a:r>
            <a:endParaRPr lang="en-AU" altLang="zh-CN" sz="4000" u="sng" dirty="0">
              <a:solidFill>
                <a:srgbClr val="222222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AU" altLang="zh-CN" sz="4000" dirty="0">
              <a:solidFill>
                <a:srgbClr val="222222"/>
              </a:solidFill>
              <a:latin typeface="Arial" panose="020B060402020202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AU" altLang="zh-CN" sz="4000" dirty="0">
                <a:solidFill>
                  <a:srgbClr val="222222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zh-CN" sz="4000" dirty="0">
                <a:solidFill>
                  <a:srgbClr val="222222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--- </a:t>
            </a:r>
            <a:r>
              <a:rPr lang="zh-CN" altLang="en-US" sz="4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维基百科 </a:t>
            </a:r>
            <a:endParaRPr lang="en-AU" sz="4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5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23DF-1D34-49C4-B57B-E1F68152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哥前</a:t>
            </a:r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4-7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9506-7F4E-49D8-9B41-F116BDB4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000" dirty="0"/>
              <a:t>爱是宽容， 爱是恩慈， 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不嫉妒， 不自吹自擂， 不自高自大， </a:t>
            </a:r>
            <a:endParaRPr lang="en-AU" altLang="zh-C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不做不合体统的事， 不求自己的益处， 不</a:t>
            </a:r>
            <a:endParaRPr lang="en-AU" altLang="zh-C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轻易动怒， 不图谋恶事， 不为不义喜乐， </a:t>
            </a:r>
            <a:endParaRPr lang="en-AU" altLang="zh-C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却为诚实欢喜；</a:t>
            </a:r>
            <a:endParaRPr lang="en-AU" altLang="zh-C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dirty="0"/>
              <a:t>凡事包容，凡事相信， 凡事盼望， 凡事坚韧。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35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756A20-18A4-4B07-BE7E-39F7D2533C6D}"/>
              </a:ext>
            </a:extLst>
          </p:cNvPr>
          <p:cNvSpPr/>
          <p:nvPr/>
        </p:nvSpPr>
        <p:spPr>
          <a:xfrm>
            <a:off x="1026695" y="826780"/>
            <a:ext cx="10061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和合本圣经“长久忍耐”， 原文是动词： </a:t>
            </a:r>
            <a:r>
              <a:rPr lang="en-US" altLang="zh-CN" sz="3600" dirty="0" err="1"/>
              <a:t>Makrothymeo</a:t>
            </a:r>
            <a:r>
              <a:rPr lang="en-US" altLang="zh-CN" sz="3600" dirty="0"/>
              <a:t>, </a:t>
            </a:r>
            <a:r>
              <a:rPr lang="zh-CN" altLang="en-US" sz="3600" dirty="0"/>
              <a:t>在新约里， 包括它的同源的名词都有“对人宽容”的意思， 所以这里基本的意思是对人宽容的忍耐， 而不是耐心等候的意思， </a:t>
            </a:r>
            <a:endParaRPr lang="en-AU" altLang="zh-CN" sz="3600" dirty="0"/>
          </a:p>
          <a:p>
            <a:endParaRPr lang="en-AU" sz="3600" dirty="0"/>
          </a:p>
          <a:p>
            <a:r>
              <a:rPr lang="zh-CN" altLang="en-US" sz="3600" dirty="0"/>
              <a:t>恩慈， 在原文是动词： </a:t>
            </a:r>
            <a:r>
              <a:rPr lang="en-US" altLang="zh-CN" sz="3600" dirty="0" err="1"/>
              <a:t>chresteuomai</a:t>
            </a:r>
            <a:r>
              <a:rPr lang="en-US" altLang="zh-CN" sz="3600" dirty="0"/>
              <a:t>, </a:t>
            </a:r>
            <a:r>
              <a:rPr lang="zh-CN" altLang="en-US" sz="3600" dirty="0"/>
              <a:t>基本的意思是“满足需要”， 所以我们看到</a:t>
            </a:r>
            <a:r>
              <a:rPr lang="zh-CN" altLang="en-US" sz="3600" dirty="0">
                <a:solidFill>
                  <a:srgbClr val="FF0000"/>
                </a:solidFill>
              </a:rPr>
              <a:t>爱是宽容人， 满足别人的需要。</a:t>
            </a:r>
            <a:endParaRPr lang="en-A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8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48F0-6B10-4C22-B811-36E48926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宽容， 恩慈是   神的品格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337E5-8841-41D2-851F-128B5C27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zh-TW" altLang="en-US" dirty="0"/>
              <a:t>哥林多后书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6</a:t>
            </a:r>
            <a:r>
              <a:rPr lang="zh-TW" altLang="en-US" dirty="0"/>
              <a:t>： </a:t>
            </a:r>
            <a:endParaRPr lang="en-AU" altLang="zh-TW" dirty="0"/>
          </a:p>
          <a:p>
            <a:pPr marL="0" indent="0">
              <a:buNone/>
            </a:pPr>
            <a:r>
              <a:rPr lang="en-AU" altLang="zh-TW" sz="4000" b="1" dirty="0"/>
              <a:t>       </a:t>
            </a:r>
            <a:r>
              <a:rPr lang="zh-CN" altLang="en-US" sz="4000" b="1" dirty="0">
                <a:latin typeface="+mj-ea"/>
                <a:ea typeface="+mj-ea"/>
              </a:rPr>
              <a:t>我们凡事都不叫人有妨碍，免得这职分被人毁</a:t>
            </a:r>
            <a:endParaRPr lang="en-AU" altLang="zh-CN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+mj-ea"/>
                <a:ea typeface="+mj-ea"/>
              </a:rPr>
              <a:t>谤； 反倒在各样的事上表明自己是神的用人，就</a:t>
            </a:r>
            <a:endParaRPr lang="en-AU" altLang="zh-CN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+mj-ea"/>
                <a:ea typeface="+mj-ea"/>
              </a:rPr>
              <a:t>如在许多的</a:t>
            </a:r>
            <a:r>
              <a:rPr lang="en-US" altLang="zh-CN" sz="4000" b="1" dirty="0">
                <a:latin typeface="+mj-ea"/>
                <a:ea typeface="+mj-ea"/>
              </a:rPr>
              <a:t>……</a:t>
            </a:r>
            <a:r>
              <a:rPr lang="zh-TW" altLang="en-US" sz="4000" b="1" dirty="0">
                <a:latin typeface="+mj-ea"/>
                <a:ea typeface="+mj-ea"/>
              </a:rPr>
              <a:t>廉潔、知識、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</a:rPr>
              <a:t>恆忍、恩慈</a:t>
            </a:r>
            <a:r>
              <a:rPr lang="zh-TW" altLang="en-US" sz="4000" b="1" dirty="0">
                <a:latin typeface="+mj-ea"/>
                <a:ea typeface="+mj-ea"/>
              </a:rPr>
              <a:t>、聖靈的</a:t>
            </a:r>
            <a:endParaRPr lang="en-AU" altLang="zh-TW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+mj-ea"/>
                <a:ea typeface="+mj-ea"/>
              </a:rPr>
              <a:t>感化、無偽的愛心</a:t>
            </a:r>
          </a:p>
          <a:p>
            <a:pPr marL="0" indent="0">
              <a:buNone/>
            </a:pPr>
            <a:endParaRPr lang="zh-TW" altLang="en-US" dirty="0"/>
          </a:p>
          <a:p>
            <a:pPr marL="514350" indent="-514350">
              <a:buAutoNum type="arabicPeriod" startAt="2"/>
            </a:pPr>
            <a:r>
              <a:rPr lang="zh-TW" altLang="en-US" dirty="0"/>
              <a:t>加拉太书</a:t>
            </a:r>
            <a:r>
              <a:rPr lang="en-US" altLang="zh-TW" dirty="0"/>
              <a:t>5</a:t>
            </a:r>
            <a:r>
              <a:rPr lang="zh-TW" altLang="en-US" dirty="0"/>
              <a:t>：</a:t>
            </a:r>
            <a:r>
              <a:rPr lang="en-US" altLang="zh-TW" dirty="0"/>
              <a:t>22</a:t>
            </a:r>
            <a:r>
              <a:rPr lang="zh-TW" altLang="en-US" dirty="0"/>
              <a:t>： </a:t>
            </a:r>
            <a:endParaRPr lang="en-AU" altLang="zh-TW" dirty="0"/>
          </a:p>
          <a:p>
            <a:pPr marL="0" indent="0">
              <a:buNone/>
            </a:pPr>
            <a:r>
              <a:rPr lang="en-AU" altLang="zh-TW" dirty="0"/>
              <a:t>         </a:t>
            </a:r>
            <a:r>
              <a:rPr lang="zh-TW" altLang="en-US" sz="4000" b="1" dirty="0"/>
              <a:t>聖靈所結的果子，就是仁愛、喜樂、和平、</a:t>
            </a:r>
            <a:endParaRPr lang="en-AU" altLang="zh-TW" sz="4000" b="1" dirty="0"/>
          </a:p>
          <a:p>
            <a:pPr marL="0" indent="0">
              <a:buNone/>
            </a:pPr>
            <a:r>
              <a:rPr lang="zh-TW" altLang="en-US" sz="4000" b="1" dirty="0"/>
              <a:t>      </a:t>
            </a:r>
            <a:r>
              <a:rPr lang="zh-TW" altLang="en-US" sz="4000" b="1" dirty="0">
                <a:solidFill>
                  <a:srgbClr val="FF0000"/>
                </a:solidFill>
              </a:rPr>
              <a:t>忍耐、恩慈</a:t>
            </a:r>
            <a:r>
              <a:rPr lang="zh-TW" altLang="en-US" sz="4000" b="1" dirty="0"/>
              <a:t>、良善、信實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rport phone charging stations">
            <a:extLst>
              <a:ext uri="{FF2B5EF4-FFF2-40B4-BE49-F238E27FC236}">
                <a16:creationId xmlns:a16="http://schemas.microsoft.com/office/drawing/2014/main" id="{1C432A5E-9E13-4FFB-A3B3-D58B2F6F6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281976"/>
            <a:ext cx="5570650" cy="35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irport phone charging stations">
            <a:extLst>
              <a:ext uri="{FF2B5EF4-FFF2-40B4-BE49-F238E27FC236}">
                <a16:creationId xmlns:a16="http://schemas.microsoft.com/office/drawing/2014/main" id="{084AA09A-56E8-4AE0-ADD8-39AA92E1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15" y="2785403"/>
            <a:ext cx="7260421" cy="38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51099B-2263-419B-B2DB-DEF775FD2B84}"/>
              </a:ext>
            </a:extLst>
          </p:cNvPr>
          <p:cNvSpPr/>
          <p:nvPr/>
        </p:nvSpPr>
        <p:spPr>
          <a:xfrm>
            <a:off x="293571" y="547426"/>
            <a:ext cx="116048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1.   13</a:t>
            </a:r>
            <a:r>
              <a:rPr lang="zh-CN" altLang="en-US" sz="3200" dirty="0"/>
              <a:t>：</a:t>
            </a:r>
            <a:r>
              <a:rPr lang="en-US" altLang="zh-CN" sz="3200" dirty="0"/>
              <a:t>4a </a:t>
            </a:r>
            <a:r>
              <a:rPr lang="zh-CN" altLang="en-US" sz="3200" dirty="0"/>
              <a:t>正面说出爱的两个行动： 宽容和恩慈</a:t>
            </a:r>
          </a:p>
          <a:p>
            <a:pPr marL="514350" indent="-514350">
              <a:buAutoNum type="arabicPeriod" startAt="2"/>
            </a:pPr>
            <a:r>
              <a:rPr lang="en-US" altLang="zh-CN" sz="3200" dirty="0"/>
              <a:t>13</a:t>
            </a:r>
            <a:r>
              <a:rPr lang="zh-CN" altLang="en-US" sz="3200" dirty="0"/>
              <a:t>：</a:t>
            </a:r>
            <a:r>
              <a:rPr lang="en-US" altLang="zh-CN" sz="3200" dirty="0"/>
              <a:t>4b-6</a:t>
            </a:r>
            <a:r>
              <a:rPr lang="zh-CN" altLang="en-US" sz="3200" dirty="0"/>
              <a:t>负面描述有爱就不会作的事情，和哥林多教会人</a:t>
            </a:r>
            <a:endParaRPr lang="en-AU" altLang="zh-CN" sz="3200" dirty="0"/>
          </a:p>
          <a:p>
            <a:r>
              <a:rPr lang="en-AU" altLang="zh-CN" sz="3200" dirty="0"/>
              <a:t>	     </a:t>
            </a:r>
            <a:r>
              <a:rPr lang="zh-CN" altLang="en-US" sz="3200" dirty="0"/>
              <a:t>的行为密切相关：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a.</a:t>
            </a:r>
            <a:r>
              <a:rPr lang="en-US" altLang="zh-CN" sz="3200" dirty="0"/>
              <a:t>	</a:t>
            </a:r>
            <a:r>
              <a:rPr lang="zh-CN" altLang="en-US" sz="3200" dirty="0">
                <a:solidFill>
                  <a:srgbClr val="FF0000"/>
                </a:solidFill>
              </a:rPr>
              <a:t>嫉妒  </a:t>
            </a:r>
            <a:r>
              <a:rPr lang="en-US" altLang="zh-CN" sz="3200" dirty="0">
                <a:solidFill>
                  <a:srgbClr val="FF0000"/>
                </a:solidFill>
              </a:rPr>
              <a:t>3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3-4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b.	</a:t>
            </a:r>
            <a:r>
              <a:rPr lang="zh-CN" altLang="en-US" sz="3200" dirty="0">
                <a:solidFill>
                  <a:srgbClr val="FF0000"/>
                </a:solidFill>
              </a:rPr>
              <a:t>自吹自擂， 自高自大 </a:t>
            </a:r>
            <a:r>
              <a:rPr lang="en-US" altLang="zh-CN" sz="3200" dirty="0">
                <a:solidFill>
                  <a:srgbClr val="FF0000"/>
                </a:solidFill>
              </a:rPr>
              <a:t>4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6-7</a:t>
            </a:r>
            <a:r>
              <a:rPr lang="zh-CN" altLang="en-US" sz="3200" dirty="0">
                <a:solidFill>
                  <a:srgbClr val="FF0000"/>
                </a:solidFill>
              </a:rPr>
              <a:t>，</a:t>
            </a:r>
            <a:r>
              <a:rPr lang="en-US" altLang="zh-CN" sz="3200" dirty="0">
                <a:solidFill>
                  <a:srgbClr val="FF0000"/>
                </a:solidFill>
              </a:rPr>
              <a:t>18-19</a:t>
            </a:r>
            <a:r>
              <a:rPr lang="zh-CN" altLang="en-US" sz="3200" dirty="0">
                <a:solidFill>
                  <a:srgbClr val="FF0000"/>
                </a:solidFill>
              </a:rPr>
              <a:t>；</a:t>
            </a:r>
            <a:r>
              <a:rPr lang="en-US" altLang="zh-CN" sz="3200" dirty="0">
                <a:solidFill>
                  <a:srgbClr val="FF0000"/>
                </a:solidFill>
              </a:rPr>
              <a:t>5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r>
              <a:rPr lang="zh-CN" altLang="en-US" sz="3200" dirty="0">
                <a:solidFill>
                  <a:srgbClr val="FF0000"/>
                </a:solidFill>
              </a:rPr>
              <a:t>，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>
                <a:solidFill>
                  <a:srgbClr val="FF0000"/>
                </a:solidFill>
              </a:rPr>
              <a:t>；</a:t>
            </a:r>
            <a:r>
              <a:rPr lang="en-US" altLang="zh-CN" sz="3200" dirty="0">
                <a:solidFill>
                  <a:srgbClr val="FF0000"/>
                </a:solidFill>
              </a:rPr>
              <a:t>8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c.	</a:t>
            </a:r>
            <a:r>
              <a:rPr lang="zh-CN" altLang="en-US" sz="3200" dirty="0">
                <a:solidFill>
                  <a:srgbClr val="FF0000"/>
                </a:solidFill>
              </a:rPr>
              <a:t>不合体统 </a:t>
            </a:r>
            <a:r>
              <a:rPr lang="en-US" altLang="zh-CN" sz="3200" dirty="0">
                <a:solidFill>
                  <a:srgbClr val="FF0000"/>
                </a:solidFill>
              </a:rPr>
              <a:t>7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36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d.	</a:t>
            </a:r>
            <a:r>
              <a:rPr lang="zh-CN" altLang="en-US" sz="3200" dirty="0">
                <a:solidFill>
                  <a:srgbClr val="FF0000"/>
                </a:solidFill>
              </a:rPr>
              <a:t>求自己的益处</a:t>
            </a:r>
            <a:r>
              <a:rPr lang="en-US" altLang="zh-CN" sz="3200" dirty="0">
                <a:solidFill>
                  <a:srgbClr val="FF0000"/>
                </a:solidFill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24</a:t>
            </a:r>
            <a:r>
              <a:rPr lang="zh-CN" altLang="en-US" sz="3200" dirty="0">
                <a:solidFill>
                  <a:srgbClr val="FF0000"/>
                </a:solidFill>
              </a:rPr>
              <a:t>，</a:t>
            </a:r>
            <a:r>
              <a:rPr lang="en-US" altLang="zh-CN" sz="3200" dirty="0">
                <a:solidFill>
                  <a:srgbClr val="FF0000"/>
                </a:solidFill>
              </a:rPr>
              <a:t>33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e.	</a:t>
            </a:r>
            <a:r>
              <a:rPr lang="zh-CN" altLang="en-US" sz="3200" dirty="0">
                <a:solidFill>
                  <a:srgbClr val="FF0000"/>
                </a:solidFill>
              </a:rPr>
              <a:t>图谋恶事</a:t>
            </a:r>
            <a:r>
              <a:rPr lang="en-US" altLang="zh-CN" sz="3200" dirty="0">
                <a:solidFill>
                  <a:srgbClr val="FF0000"/>
                </a:solidFill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>
                <a:solidFill>
                  <a:srgbClr val="FF0000"/>
                </a:solidFill>
              </a:rPr>
              <a:t>；</a:t>
            </a:r>
            <a:r>
              <a:rPr lang="en-US" altLang="zh-CN" sz="3200" dirty="0">
                <a:solidFill>
                  <a:srgbClr val="FF0000"/>
                </a:solidFill>
              </a:rPr>
              <a:t>5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8</a:t>
            </a:r>
            <a:r>
              <a:rPr lang="zh-CN" altLang="en-US" sz="3200" dirty="0">
                <a:solidFill>
                  <a:srgbClr val="FF0000"/>
                </a:solidFill>
              </a:rPr>
              <a:t>；</a:t>
            </a:r>
            <a:r>
              <a:rPr lang="en-US" altLang="zh-CN" sz="3200" dirty="0">
                <a:solidFill>
                  <a:srgbClr val="FF0000"/>
                </a:solidFill>
              </a:rPr>
              <a:t>14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20</a:t>
            </a:r>
          </a:p>
          <a:p>
            <a:pPr lvl="2"/>
            <a:r>
              <a:rPr lang="en-US" altLang="zh-CN" sz="3200" dirty="0">
                <a:solidFill>
                  <a:srgbClr val="FF0000"/>
                </a:solidFill>
              </a:rPr>
              <a:t>f.	</a:t>
            </a:r>
            <a:r>
              <a:rPr lang="zh-CN" altLang="en-US" sz="3200" dirty="0">
                <a:solidFill>
                  <a:srgbClr val="FF0000"/>
                </a:solidFill>
              </a:rPr>
              <a:t>喜欢行不义 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1-9</a:t>
            </a:r>
          </a:p>
          <a:p>
            <a:pPr marL="514350" indent="-514350">
              <a:buAutoNum type="arabicPeriod" startAt="3"/>
            </a:pPr>
            <a:r>
              <a:rPr lang="en-US" altLang="zh-CN" sz="3200" dirty="0"/>
              <a:t>13</a:t>
            </a:r>
            <a:r>
              <a:rPr lang="zh-CN" altLang="en-US" sz="3200" dirty="0"/>
              <a:t>：</a:t>
            </a:r>
            <a:r>
              <a:rPr lang="en-US" altLang="zh-CN" sz="3200" dirty="0"/>
              <a:t>7   </a:t>
            </a:r>
            <a:r>
              <a:rPr lang="zh-CN" altLang="en-US" sz="3200" dirty="0"/>
              <a:t>回到正面说出“爱”总是要怎样做：凡事包容，凡事相  </a:t>
            </a:r>
            <a:endParaRPr lang="en-AU" altLang="zh-CN" sz="3200" dirty="0"/>
          </a:p>
          <a:p>
            <a:r>
              <a:rPr lang="en-AU" altLang="zh-CN" sz="3200" dirty="0"/>
              <a:t>                    </a:t>
            </a:r>
            <a:r>
              <a:rPr lang="zh-CN" altLang="en-US" sz="3200" dirty="0"/>
              <a:t>信，</a:t>
            </a:r>
            <a:r>
              <a:rPr lang="en-AU" altLang="zh-CN" sz="3200" dirty="0"/>
              <a:t> </a:t>
            </a:r>
            <a:r>
              <a:rPr lang="zh-CN" altLang="en-US" sz="3200" dirty="0"/>
              <a:t>凡事盼望， 凡事坚韧。（</a:t>
            </a:r>
            <a:r>
              <a:rPr lang="en-AU" altLang="zh-CN" sz="3200" dirty="0" err="1"/>
              <a:t>panta</a:t>
            </a:r>
            <a:r>
              <a:rPr lang="en-AU" altLang="zh-CN" sz="3200" dirty="0"/>
              <a:t>: </a:t>
            </a:r>
            <a:r>
              <a:rPr lang="zh-CN" altLang="en-US" sz="3200" dirty="0"/>
              <a:t>总是</a:t>
            </a:r>
            <a:r>
              <a:rPr lang="en-AU" altLang="zh-CN" sz="3200" dirty="0"/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3675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A70A-E057-4FC2-B815-112FE8A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爱的原则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9932-4F96-421F-8ECE-5798F97A0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爱是不喜欢行不义， 而为真理欢喜。 </a:t>
            </a:r>
            <a:endParaRPr lang="en-AU" altLang="zh-CN" sz="4000" dirty="0"/>
          </a:p>
          <a:p>
            <a:pPr marL="0" indent="0">
              <a:buNone/>
            </a:pP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/>
              <a:t>（爱不是无原则的包容一切， 相信一切。）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85787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1ABDC-A687-44E2-90BB-53930834C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79728"/>
              </p:ext>
            </p:extLst>
          </p:nvPr>
        </p:nvGraphicFramePr>
        <p:xfrm>
          <a:off x="782320" y="701038"/>
          <a:ext cx="10688320" cy="569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080">
                  <a:extLst>
                    <a:ext uri="{9D8B030D-6E8A-4147-A177-3AD203B41FA5}">
                      <a16:colId xmlns:a16="http://schemas.microsoft.com/office/drawing/2014/main" val="1339628279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309253361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107530642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091754644"/>
                    </a:ext>
                  </a:extLst>
                </a:gridCol>
              </a:tblGrid>
              <a:tr h="8539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</a:rPr>
                        <a:t>暂时</a:t>
                      </a:r>
                      <a:r>
                        <a:rPr lang="zh-CN" altLang="en-US" sz="3200" dirty="0">
                          <a:effectLst/>
                        </a:rPr>
                        <a:t>性的属灵恩赐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</a:rPr>
                        <a:t>永恒</a:t>
                      </a:r>
                      <a:r>
                        <a:rPr lang="zh-CN" altLang="en-US" sz="3200" dirty="0">
                          <a:effectLst/>
                        </a:rPr>
                        <a:t>性的属灵状态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84246"/>
                  </a:ext>
                </a:extLst>
              </a:tr>
              <a:tr h="1142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8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</a:rPr>
                        <a:t>被废弃， 停止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8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永不止息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175455"/>
                  </a:ext>
                </a:extLst>
              </a:tr>
              <a:tr h="853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9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局部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10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完全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508466"/>
                  </a:ext>
                </a:extLst>
              </a:tr>
              <a:tr h="853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dirty="0">
                          <a:effectLst/>
                        </a:rPr>
                        <a:t>13</a:t>
                      </a:r>
                      <a:r>
                        <a:rPr lang="zh-CN" sz="3200" dirty="0">
                          <a:effectLst/>
                        </a:rPr>
                        <a:t>：</a:t>
                      </a:r>
                      <a:r>
                        <a:rPr lang="en-AU" sz="3200" dirty="0">
                          <a:effectLst/>
                        </a:rPr>
                        <a:t>11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孩子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13:11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长大成人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404276"/>
                  </a:ext>
                </a:extLst>
              </a:tr>
              <a:tr h="1142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12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用镜子看， 隐晦不清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12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面对面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404661"/>
                  </a:ext>
                </a:extLst>
              </a:tr>
              <a:tr h="853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12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</a:rPr>
                        <a:t>知道有限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13</a:t>
                      </a:r>
                      <a:r>
                        <a:rPr lang="zh-CN" sz="3200">
                          <a:effectLst/>
                        </a:rPr>
                        <a:t>：</a:t>
                      </a:r>
                      <a:r>
                        <a:rPr lang="en-AU" sz="3200">
                          <a:effectLst/>
                        </a:rPr>
                        <a:t>12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</a:rPr>
                        <a:t>全知道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04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45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7583-B61F-4BE7-A8BF-A1ECF467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C1B1-EFC2-4356-874D-A89C92B3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总结：</a:t>
            </a:r>
          </a:p>
          <a:p>
            <a:pPr marL="514350" indent="-514350">
              <a:buAutoNum type="arabicPeriod"/>
            </a:pPr>
            <a:r>
              <a:rPr lang="zh-CN" altLang="en-US" sz="3200" dirty="0"/>
              <a:t>爱是运用恩赐建立教会的基础， 爱可以使恩赐更好的被运用， </a:t>
            </a:r>
            <a:r>
              <a:rPr lang="en-AU" altLang="zh-CN" sz="3200" dirty="0"/>
              <a:t> </a:t>
            </a:r>
            <a:r>
              <a:rPr lang="zh-CN" altLang="en-US" sz="3200" dirty="0"/>
              <a:t>使人使己都得益处</a:t>
            </a:r>
          </a:p>
          <a:p>
            <a:pPr marL="514350" indent="-514350">
              <a:buAutoNum type="arabicPeriod" startAt="2"/>
            </a:pPr>
            <a:r>
              <a:rPr lang="zh-CN" altLang="en-US" sz="3200" dirty="0"/>
              <a:t>没有爱， 恩赐， 知识会最终毁坏教会</a:t>
            </a:r>
            <a:r>
              <a:rPr lang="en-US" altLang="zh-CN" sz="3200" dirty="0"/>
              <a:t>—</a:t>
            </a:r>
            <a:r>
              <a:rPr lang="zh-CN" altLang="en-US" sz="3200" dirty="0"/>
              <a:t>哥林多教会的</a:t>
            </a:r>
            <a:endParaRPr lang="en-AU" altLang="zh-CN" sz="3200" dirty="0"/>
          </a:p>
          <a:p>
            <a:pPr marL="0" indent="0">
              <a:buNone/>
            </a:pPr>
            <a:r>
              <a:rPr lang="en-AU" altLang="zh-CN" sz="3200" dirty="0"/>
              <a:t>       </a:t>
            </a:r>
            <a:r>
              <a:rPr lang="zh-CN" altLang="en-US" sz="3200" dirty="0"/>
              <a:t>状况</a:t>
            </a:r>
          </a:p>
          <a:p>
            <a:pPr marL="0" indent="0">
              <a:buNone/>
            </a:pPr>
            <a:r>
              <a:rPr lang="en-US" altLang="zh-CN" sz="3200" dirty="0"/>
              <a:t>3.    </a:t>
            </a:r>
            <a:r>
              <a:rPr lang="zh-CN" altLang="en-US" sz="3200" dirty="0"/>
              <a:t>恩赐， 知识是暂时的， 爱是永存的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27224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7280-F0BF-4346-8014-411C5556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68D4-7E7D-4481-B021-ACD10CD6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爱是宽容， 爱是恩慈， </a:t>
            </a:r>
          </a:p>
          <a:p>
            <a:pPr marL="0" indent="0">
              <a:buNone/>
            </a:pPr>
            <a:r>
              <a:rPr lang="zh-CN" altLang="en-US" sz="4000" dirty="0"/>
              <a:t>不嫉妒， 不自吹自擂， 不自高自大， </a:t>
            </a:r>
          </a:p>
          <a:p>
            <a:pPr marL="0" indent="0">
              <a:buNone/>
            </a:pPr>
            <a:r>
              <a:rPr lang="zh-CN" altLang="en-US" sz="4000" dirty="0"/>
              <a:t>不做不合体统的事， 不求自己的益处， 不</a:t>
            </a:r>
          </a:p>
          <a:p>
            <a:pPr marL="0" indent="0">
              <a:buNone/>
            </a:pPr>
            <a:r>
              <a:rPr lang="zh-CN" altLang="en-US" sz="4000" dirty="0"/>
              <a:t>轻易动怒， 不图谋恶事， 不为不义喜乐， </a:t>
            </a:r>
          </a:p>
          <a:p>
            <a:pPr marL="0" indent="0">
              <a:buNone/>
            </a:pPr>
            <a:r>
              <a:rPr lang="zh-CN" altLang="en-US" sz="4000" dirty="0"/>
              <a:t>却为诚实欢喜；</a:t>
            </a:r>
          </a:p>
          <a:p>
            <a:pPr marL="0" indent="0">
              <a:buNone/>
            </a:pPr>
            <a:r>
              <a:rPr lang="zh-CN" altLang="en-US" sz="4000" dirty="0"/>
              <a:t>凡事包容，凡事相信， 凡事盼望， 凡事坚韧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3205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5218BA-3ABE-4BF7-9426-0256A762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59" y="1500572"/>
            <a:ext cx="6903489" cy="24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99E9F-4DF5-4ECC-8C3E-1821040B6297}"/>
              </a:ext>
            </a:extLst>
          </p:cNvPr>
          <p:cNvSpPr txBox="1"/>
          <p:nvPr/>
        </p:nvSpPr>
        <p:spPr>
          <a:xfrm>
            <a:off x="3403600" y="411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Happy holidays 2019  !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819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0C47-4ED3-4ED9-9EE9-A0272064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29A2-3B54-48BA-8F88-44DD0EB9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St. Thomas Anglican Church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78CF2-BB62-4508-8644-25A78B5A3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2" t="12953" r="54048" b="5164"/>
          <a:stretch/>
        </p:blipFill>
        <p:spPr>
          <a:xfrm>
            <a:off x="6228522" y="616262"/>
            <a:ext cx="4545496" cy="5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331C-B798-4D89-B096-5BAC7622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哥林多教会的主要问题：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E314-16D0-450D-A125-074E91E6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000" dirty="0"/>
              <a:t>1.</a:t>
            </a:r>
            <a:r>
              <a:rPr lang="en-US" altLang="zh-CN" dirty="0"/>
              <a:t>	</a:t>
            </a:r>
            <a:r>
              <a:rPr lang="zh-CN" altLang="en-US" sz="4000" b="1" dirty="0"/>
              <a:t>结党（嫉妒）纷争</a:t>
            </a:r>
          </a:p>
          <a:p>
            <a:pPr marL="0" indent="0">
              <a:buNone/>
            </a:pPr>
            <a:r>
              <a:rPr lang="en-US" altLang="zh-CN" sz="4000" b="1" dirty="0"/>
              <a:t>2.	</a:t>
            </a:r>
            <a:r>
              <a:rPr lang="zh-CN" altLang="en-US" sz="4000" b="1" dirty="0"/>
              <a:t>容忍淫乱 </a:t>
            </a:r>
          </a:p>
          <a:p>
            <a:pPr marL="0" indent="0">
              <a:buNone/>
            </a:pPr>
            <a:r>
              <a:rPr lang="en-US" altLang="zh-CN" sz="4000" b="1" dirty="0"/>
              <a:t>3.	</a:t>
            </a:r>
            <a:r>
              <a:rPr lang="zh-CN" altLang="en-US" sz="4000" b="1" dirty="0"/>
              <a:t>自高自大</a:t>
            </a:r>
          </a:p>
          <a:p>
            <a:pPr marL="0" indent="0">
              <a:buNone/>
            </a:pPr>
            <a:r>
              <a:rPr lang="en-US" altLang="zh-CN" sz="4000" b="1" dirty="0"/>
              <a:t>4.	</a:t>
            </a:r>
            <a:r>
              <a:rPr lang="zh-CN" altLang="en-US" sz="4000" b="1" dirty="0"/>
              <a:t>做事不合体统</a:t>
            </a:r>
          </a:p>
          <a:p>
            <a:pPr marL="0" indent="0">
              <a:buNone/>
            </a:pPr>
            <a:r>
              <a:rPr lang="en-US" altLang="zh-CN" sz="4000" b="1" dirty="0"/>
              <a:t>5.	</a:t>
            </a:r>
            <a:r>
              <a:rPr lang="zh-CN" altLang="en-US" sz="4000" b="1" dirty="0"/>
              <a:t>贪恋恶事</a:t>
            </a:r>
          </a:p>
          <a:p>
            <a:pPr marL="0" indent="0">
              <a:buNone/>
            </a:pPr>
            <a:r>
              <a:rPr lang="en-US" altLang="zh-CN" sz="4000" b="1" dirty="0"/>
              <a:t>6.	</a:t>
            </a:r>
            <a:r>
              <a:rPr lang="zh-CN" altLang="en-US" sz="4000" b="1" dirty="0"/>
              <a:t>不顾他人利益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208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90C9-6994-4CA0-86E9-C7E8C646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保罗对哥林多教会的称赞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0A02D-7B85-41B2-8874-A4AB5CF0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84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/>
              <a:t>我常為你們感謝我的  神，因  </a:t>
            </a:r>
            <a:r>
              <a:rPr lang="zh-CN" altLang="en-US" sz="4400" b="1" dirty="0">
                <a:solidFill>
                  <a:srgbClr val="FF0000"/>
                </a:solidFill>
              </a:rPr>
              <a:t>神在基督耶穌裡所賜給你們的恩惠</a:t>
            </a:r>
            <a:r>
              <a:rPr lang="zh-CN" altLang="en-US" sz="4400" b="1" dirty="0"/>
              <a:t>；又因你們在祂裡面</a:t>
            </a:r>
            <a:r>
              <a:rPr lang="zh-CN" altLang="en-US" sz="4400" b="1" dirty="0">
                <a:solidFill>
                  <a:srgbClr val="FF0000"/>
                </a:solidFill>
              </a:rPr>
              <a:t>凡事富足，口才、知識都全備</a:t>
            </a:r>
            <a:r>
              <a:rPr lang="zh-CN" altLang="en-US" sz="4400" b="1" dirty="0"/>
              <a:t>，正如我為基督作的見證，在你們心裡得以堅固，以致你們</a:t>
            </a:r>
            <a:r>
              <a:rPr lang="zh-CN" altLang="en-US" sz="4400" b="1" dirty="0">
                <a:solidFill>
                  <a:srgbClr val="FF0000"/>
                </a:solidFill>
              </a:rPr>
              <a:t>在恩賜上沒有一樣不及人的</a:t>
            </a:r>
            <a:r>
              <a:rPr lang="zh-CN" altLang="en-US" sz="4400" b="1" dirty="0"/>
              <a:t>，等候我們的主耶穌基督顯現。祂也必堅固你們到底，叫你們在我們主耶穌基督的日子無可責備。</a:t>
            </a:r>
            <a:endParaRPr lang="en-AU" sz="4400" b="1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9812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9578-A498-44E6-8BFE-645D5D48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13D5-E89C-4E92-816B-3DD9DDFB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z="5400" dirty="0"/>
              <a:t>有耶稣基督的恩惠</a:t>
            </a:r>
            <a:endParaRPr lang="en-AU" sz="5400" dirty="0"/>
          </a:p>
          <a:p>
            <a:pPr lvl="0"/>
            <a:r>
              <a:rPr lang="zh-CN" altLang="en-US" sz="5400" dirty="0"/>
              <a:t>凡事富足， 口才知识全备</a:t>
            </a:r>
            <a:endParaRPr lang="en-AU" sz="5400" dirty="0"/>
          </a:p>
          <a:p>
            <a:pPr lvl="0"/>
            <a:r>
              <a:rPr lang="zh-CN" altLang="en-US" sz="5400" dirty="0"/>
              <a:t>恩赐没有一样不及人的</a:t>
            </a:r>
            <a:endParaRPr lang="en-AU" sz="5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83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1119-0FA6-4B05-9F95-BF3E49DD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F2CB-7C27-4B1A-95EB-89B6A15E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/>
              <a:t>怀恩堂是个有爱的教会吗？ </a:t>
            </a:r>
            <a:endParaRPr lang="en-AU" altLang="zh-CN" sz="5400" dirty="0"/>
          </a:p>
          <a:p>
            <a:endParaRPr lang="en-AU" altLang="zh-CN" sz="5400" dirty="0"/>
          </a:p>
          <a:p>
            <a:endParaRPr lang="en-AU" altLang="zh-CN" sz="5400" dirty="0"/>
          </a:p>
          <a:p>
            <a:r>
              <a:rPr lang="zh-CN" altLang="en-US" sz="5400" dirty="0"/>
              <a:t>我们自己是个有爱的基督徒吗？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75564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6E4F-CE80-495F-8BE1-25371E62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96099" cy="481898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哥林多前书</a:t>
            </a:r>
            <a:r>
              <a:rPr lang="en-US" altLang="zh-CN" b="1" dirty="0"/>
              <a:t>13</a:t>
            </a:r>
            <a:r>
              <a:rPr lang="zh-CN" altLang="en-US" b="1" dirty="0"/>
              <a:t>：</a:t>
            </a:r>
            <a:r>
              <a:rPr lang="en-US" altLang="zh-CN" b="1" dirty="0"/>
              <a:t>1-13   </a:t>
            </a:r>
            <a:r>
              <a:rPr lang="zh-CN" altLang="en-US" b="1" dirty="0"/>
              <a:t>（环球新译本）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1789-EC55-4604-B667-557DBFF6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65" y="1070043"/>
            <a:ext cx="11462887" cy="5739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4400" dirty="0"/>
              <a:t>如果我用人和天使的方言说话， 却没有爱， 我就成了嘈杂的锣， 刺耳的钹。</a:t>
            </a:r>
            <a:endParaRPr lang="en-AU" altLang="zh-CN" sz="4400" dirty="0"/>
          </a:p>
          <a:p>
            <a:pPr marL="0" indent="0">
              <a:buNone/>
            </a:pPr>
            <a:endParaRPr lang="en-AU" sz="4400" dirty="0"/>
          </a:p>
          <a:p>
            <a:pPr marL="0" indent="0">
              <a:buNone/>
            </a:pPr>
            <a:r>
              <a:rPr lang="zh-CN" altLang="en-US" sz="4400" dirty="0"/>
              <a:t>如果我有先知的信息， 也明白一切的奥秘、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一切知识，并且有全备的信可以移山， 却没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有爱， 我就什么也不是。</a:t>
            </a:r>
            <a:endParaRPr lang="en-AU" altLang="zh-CN" sz="4400" dirty="0"/>
          </a:p>
          <a:p>
            <a:pPr marL="0" indent="0">
              <a:buNone/>
            </a:pPr>
            <a:endParaRPr lang="en-AU" sz="4400" dirty="0"/>
          </a:p>
          <a:p>
            <a:pPr marL="0" indent="0">
              <a:buNone/>
            </a:pPr>
            <a:r>
              <a:rPr lang="zh-CN" altLang="en-US" sz="4400" dirty="0"/>
              <a:t>我如果把所有的一切分给人， 又舍己身被人焚烧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， 却没有爱， 对我就毫无益处。</a:t>
            </a:r>
            <a:endParaRPr lang="en-AU" sz="4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48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31E1-0C6F-49E6-8158-FB62C078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7" y="1001027"/>
            <a:ext cx="11454062" cy="5175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/>
              <a:t>爱是宽容， 爱是恩慈， 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不嫉妒， 不自吹自擂， 不自高自大， 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不做不合体统的事， 不求自己的益处， 不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轻易动怒， 不图谋恶事， 不为不义喜乐， 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却为诚实欢喜；</a:t>
            </a:r>
            <a:endParaRPr lang="en-AU" altLang="zh-CN" sz="4400" dirty="0"/>
          </a:p>
          <a:p>
            <a:pPr marL="0" indent="0">
              <a:buNone/>
            </a:pPr>
            <a:r>
              <a:rPr lang="zh-CN" altLang="en-US" sz="4400" dirty="0"/>
              <a:t>凡事包容，凡事相信， 凡事盼望， 凡事坚韧。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99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1473</Words>
  <Application>Microsoft Office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 Light</vt:lpstr>
      <vt:lpstr>Helvetica Neue Medium</vt:lpstr>
      <vt:lpstr>新細明體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哥林多教会的主要问题：</vt:lpstr>
      <vt:lpstr>保罗对哥林多教会的称赞</vt:lpstr>
      <vt:lpstr>PowerPoint Presentation</vt:lpstr>
      <vt:lpstr>PowerPoint Presentation</vt:lpstr>
      <vt:lpstr>哥林多前书13：1-13   （环球新译本）</vt:lpstr>
      <vt:lpstr>PowerPoint Presentation</vt:lpstr>
      <vt:lpstr>PowerPoint Presentation</vt:lpstr>
      <vt:lpstr>1. 13：1-3     没有爱， 所有的恩赐，      知识都没有益处  2. 13：4-7   爱的特质和表现  3. 13：8-13   恩赐，知识是有限的，      爱是永存的 </vt:lpstr>
      <vt:lpstr>第一部分：没有爱， 所有的恩赐，知    识都没有益处</vt:lpstr>
      <vt:lpstr>The priestess Pythia at the Delphic Oracle</vt:lpstr>
      <vt:lpstr>PowerPoint Presentation</vt:lpstr>
      <vt:lpstr>哥前 12：28-31</vt:lpstr>
      <vt:lpstr>爱是什么？</vt:lpstr>
      <vt:lpstr>哥前13：4-7</vt:lpstr>
      <vt:lpstr>PowerPoint Presentation</vt:lpstr>
      <vt:lpstr>宽容， 恩慈是   神的品格</vt:lpstr>
      <vt:lpstr>PowerPoint Presentation</vt:lpstr>
      <vt:lpstr>爱的原则</vt:lpstr>
      <vt:lpstr>PowerPoint Presentation</vt:lpstr>
      <vt:lpstr>PowerPoint Presentation</vt:lpstr>
      <vt:lpstr>应用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哥林多教会的主要问题：</dc:title>
  <dc:creator>Peisong Zhao</dc:creator>
  <cp:lastModifiedBy>Peisong Zhao</cp:lastModifiedBy>
  <cp:revision>9</cp:revision>
  <dcterms:created xsi:type="dcterms:W3CDTF">2019-12-28T01:53:45Z</dcterms:created>
  <dcterms:modified xsi:type="dcterms:W3CDTF">2019-12-28T21:01:32Z</dcterms:modified>
</cp:coreProperties>
</file>